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1"/>
  </p:notes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F0681-0179-4941-8C65-AB5854D6412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1F031-9AD3-6A43-AE08-66AA8D7E5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2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1F031-9AD3-6A43-AE08-66AA8D7E5D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1F031-9AD3-6A43-AE08-66AA8D7E5D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1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07A2-06D3-264A-9943-40E1D58C4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7970B-DC34-4442-9E4B-872B3AB9B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3F7B6-ABE6-FA4A-B789-014081F4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4DD3E-BFEB-A441-93F5-FF36238C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41325-85A4-BF40-ADC2-234C58CA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87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DEA3-12AD-354E-B4D9-251AA1B2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2FF6F-F2E7-2449-884B-61858CDF2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C780-F3D5-A544-9265-73F974082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214F5-0CD7-444B-91B8-03463BCB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BF10F-B39F-1645-A580-77D0E1B4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CFEC59-4FBB-3244-946D-E695E5F40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F5E09-EDDC-E74E-9928-A76C25993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0A0CB-9073-7D4B-8DCB-ECD8E032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03800-85F1-1844-A547-80DF0348D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51C8-283B-5742-B9C0-0D10A7C4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6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B717-5429-5746-B9BB-AF0C2470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6FF48-EA25-714E-A4FF-B86E689EA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1665E-BFFF-DE4A-9390-33281FF0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6DEBE-7198-074C-9F93-82C08037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25EE1-F287-C141-8B81-55535A776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6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EADF-6CC0-4145-BB79-B60E636C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0395F-2F59-D74F-9DF6-FC85122B1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D637F-60AE-A142-9EE5-C169830B8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0EF62-B7C3-8746-9158-34D7D1A7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29DD9-EB3F-3942-807E-BD6997DF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8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CF20-F77C-5E42-8D16-92FBAE6A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91FC5-EF4A-4047-B81C-D63BACAE9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9D670-513A-0D4D-AFC5-44006DEE6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8AE9D-B7D0-BF43-82E4-69BEF5E0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7F828-86EF-A540-BDA7-44333A4C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BBBAB-3D94-F246-AE01-4B75A1D2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81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9538E-202E-D549-B1DD-D89C1F2D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9BA1C-8DE1-5441-B005-0DC2FC4BF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B6A94-6FD1-C04E-8CE2-DF35D21FA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CF306-49CB-2148-999D-999A0F8D5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706EE-6C26-1644-9620-5C4B90B9F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C871F-2DE8-3841-8562-55D48F5F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31ECB-285E-274E-95D3-08643466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F6CF71-8C8A-5C4C-8075-CF5C29E6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3AE8-AE1E-3C40-8192-C17648F9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034AC6-3D02-5641-9DE8-2DEF4520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FF83D-6C78-8042-815B-5BB9B4BA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B2E75-DA14-A248-A530-A9D7A444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0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5CC39-C5AB-1143-9875-E553A278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4FCDE-26D5-6340-8556-00E07B52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EE04F-CCFD-024E-8F87-7B81F1F2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B82C-EF8B-B549-BCD4-7F1C2E073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50A0-DFD1-8446-80F5-EDAF290F3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C9BBA-EC1E-784E-B659-C9378D978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686B8-ED71-274E-ACB5-F8F5937D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9F55-7A76-A847-BF2A-14AEEF12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E3F9-9C51-1F4F-A11B-6BD785E9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8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8402-A72F-8046-8384-B57DEBE8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EEBC6-634E-714F-AD44-95B5A369E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D3C2B-3E14-824C-AE31-100C14697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72CB9-D245-494D-B765-D2093316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D5102-D30B-EA46-8782-E5391C8B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3B739-40B7-7D49-B55C-9248C4F4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5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BF5FF-280F-7A41-9EBC-A8BD41C79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623FF-8DCB-6B4F-9758-C5ADB8A3A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63055-D5DC-9641-AB63-4C76AA352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5ADE5-431F-544B-9E97-CA6C9E047ACD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653BD-3BEA-CA49-8CB0-D3E11F1E4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DE194-463D-4B4D-AFB6-E48C69FE2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579D2-C03C-6040-9173-22EC8281A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2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ceptual_model" TargetMode="External"/><Relationship Id="rId2" Type="http://schemas.openxmlformats.org/officeDocument/2006/relationships/hyperlink" Target="https://en.wikipedia.org/wiki/Object-oriented_program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en.wikipedia.org/wiki/Programming_cod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ldesigner.org/tutorials/tuto-getting-started.html" TargetMode="External"/><Relationship Id="rId2" Type="http://schemas.openxmlformats.org/officeDocument/2006/relationships/hyperlink" Target="https://www.youtube.com/watch?v=kbHKcSNlr5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en.wikipedia.org/wiki/Class_diagra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umldesigner.org/download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umldesigner.org/downloa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CB8DF-40EB-CD4A-99FF-248253F3A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UML-2020-01-30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2FF0A-0FD0-3F4C-86DC-FB51A36DB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 hangingPunct="0">
              <a:lnSpc>
                <a:spcPct val="93000"/>
              </a:lnSpc>
              <a:spcBef>
                <a:spcPts val="0"/>
              </a:spcBef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CTI One Corporation</a:t>
            </a:r>
          </a:p>
          <a:p>
            <a:pPr lvl="0" hangingPunct="0">
              <a:lnSpc>
                <a:spcPct val="93000"/>
              </a:lnSpc>
              <a:spcBef>
                <a:spcPts val="0"/>
              </a:spcBef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dirty="0">
              <a:solidFill>
                <a:srgbClr val="000000"/>
              </a:solidFill>
              <a:latin typeface="arial" pitchFamily="18"/>
              <a:ea typeface="Droid Sans Fallback" pitchFamily="2"/>
              <a:cs typeface="Droid Sans Fallback" pitchFamily="2"/>
            </a:endParaRPr>
          </a:p>
          <a:p>
            <a:pPr lvl="0" hangingPunct="0">
              <a:lnSpc>
                <a:spcPct val="93000"/>
              </a:lnSpc>
              <a:spcBef>
                <a:spcPts val="0"/>
              </a:spcBef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Version: 1.0</a:t>
            </a:r>
          </a:p>
          <a:p>
            <a:pPr lvl="0" hangingPunct="0">
              <a:lnSpc>
                <a:spcPct val="93000"/>
              </a:lnSpc>
              <a:spcBef>
                <a:spcPts val="0"/>
              </a:spcBef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Date: Jan 30, 2020, updated: </a:t>
            </a:r>
            <a:r>
              <a:rPr lang="en-US" dirty="0" err="1">
                <a:solidFill>
                  <a:srgbClr val="0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Xueli</a:t>
            </a:r>
            <a:r>
              <a:rPr lang="en-US" dirty="0">
                <a:solidFill>
                  <a:srgbClr val="0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 Yang</a:t>
            </a:r>
          </a:p>
          <a:p>
            <a:pPr lvl="0" hangingPunct="0">
              <a:lnSpc>
                <a:spcPct val="93000"/>
              </a:lnSpc>
              <a:spcBef>
                <a:spcPts val="0"/>
              </a:spcBef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0000"/>
                </a:solidFill>
                <a:latin typeface="arial" pitchFamily="18"/>
                <a:ea typeface="Droid Sans Fallback" pitchFamily="2"/>
                <a:cs typeface="Droid Sans Fallback" pitchFamily="2"/>
              </a:rPr>
              <a:t> 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8FF1C31-0E25-2441-9827-592B5100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55562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010F86B-EEE5-5449-A536-40D5C9EB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3AD264A-AD99-AB4D-8917-04788065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16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2C58-C21D-7444-AAC1-F749CC52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7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Example(continued..)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6DEA2E-0B2C-7046-8745-EEC9E12C8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6430" y="3050849"/>
            <a:ext cx="4759569" cy="3689014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FD302-35CC-3E4D-B62C-10327B5C2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274" y="3784600"/>
            <a:ext cx="2648285" cy="279541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4BAA6-4CB6-AA4B-9DCE-D620DBD9C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537" y="930872"/>
            <a:ext cx="2614022" cy="26934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921F7D-61F2-8542-9C0D-52844A6B07E9}"/>
              </a:ext>
            </a:extLst>
          </p:cNvPr>
          <p:cNvSpPr txBox="1"/>
          <p:nvPr/>
        </p:nvSpPr>
        <p:spPr>
          <a:xfrm>
            <a:off x="1052250" y="1766931"/>
            <a:ext cx="550083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8.After create a class, the class could be added on property </a:t>
            </a:r>
          </a:p>
          <a:p>
            <a:r>
              <a:rPr lang="en-US" sz="2800" dirty="0"/>
              <a:t>or operation, etc..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951CFB-CF3A-BD4D-B26C-1CF5F1844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0" y="217868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AD4045B9-11C5-7E46-AEB1-F43775E92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2C58-C21D-7444-AAC1-F749CC52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54" y="853276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Example(continued..)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F7EB62-4B09-224D-AB80-52FEEF3C278B}"/>
              </a:ext>
            </a:extLst>
          </p:cNvPr>
          <p:cNvSpPr txBox="1"/>
          <p:nvPr/>
        </p:nvSpPr>
        <p:spPr>
          <a:xfrm>
            <a:off x="1045029" y="2119086"/>
            <a:ext cx="35324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9. The most important </a:t>
            </a:r>
          </a:p>
          <a:p>
            <a:r>
              <a:rPr lang="en-US" sz="2800" dirty="0"/>
              <a:t>thing is there are </a:t>
            </a:r>
          </a:p>
          <a:p>
            <a:r>
              <a:rPr lang="en-US" sz="2800" dirty="0"/>
              <a:t>relationships between</a:t>
            </a:r>
          </a:p>
          <a:p>
            <a:r>
              <a:rPr lang="en-US" sz="2800" dirty="0"/>
              <a:t>these diagrams. </a:t>
            </a:r>
          </a:p>
          <a:p>
            <a:r>
              <a:rPr lang="en-US" sz="2800" dirty="0"/>
              <a:t>In the UML Design, </a:t>
            </a:r>
          </a:p>
          <a:p>
            <a:r>
              <a:rPr lang="en-US" sz="2800" dirty="0"/>
              <a:t>users could use the </a:t>
            </a:r>
          </a:p>
          <a:p>
            <a:r>
              <a:rPr lang="en-US" sz="2800" dirty="0"/>
              <a:t>relationship arrows </a:t>
            </a:r>
          </a:p>
          <a:p>
            <a:r>
              <a:rPr lang="en-US" sz="2800" dirty="0"/>
              <a:t>to let the diagrams </a:t>
            </a:r>
          </a:p>
          <a:p>
            <a:r>
              <a:rPr lang="en-US" sz="2800" dirty="0"/>
              <a:t>connect to each other. </a:t>
            </a:r>
          </a:p>
        </p:txBody>
      </p:sp>
      <p:pic>
        <p:nvPicPr>
          <p:cNvPr id="24" name="Content Placeholder 2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3A8798-D9E1-544F-BAF9-A319B4F6C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3308" y="1853874"/>
            <a:ext cx="5990492" cy="4467983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02EDA7-01CC-B041-8335-A23F321B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84C5926F-184A-2548-8EF1-798B7A3A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2C58-C21D-7444-AAC1-F749CC52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796131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Example(continued..)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1480-A74E-0E41-A877-282F514E4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pervious slides, it is only explained how to use UML Design. It shows the basic steps that make diagrams and the way to connect the diagrams together.</a:t>
            </a:r>
          </a:p>
          <a:p>
            <a:r>
              <a:rPr lang="en-US" dirty="0"/>
              <a:t>There are more UML examples such as Activity Diagram, Sequence Diagram, Class Diagram, etc..</a:t>
            </a:r>
          </a:p>
          <a:p>
            <a:r>
              <a:rPr lang="en-US" dirty="0"/>
              <a:t>Next page…</a:t>
            </a: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A387E-74E2-514A-9B02-AB99E7B2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F50D7B-32D3-8841-9040-BD80A8472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5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2C58-C21D-7444-AAC1-F749CC52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69" y="646479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Example(continued..)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1480-A74E-0E41-A877-282F514E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092" y="1718042"/>
            <a:ext cx="5967046" cy="653806"/>
          </a:xfrm>
        </p:spPr>
        <p:txBody>
          <a:bodyPr/>
          <a:lstStyle/>
          <a:p>
            <a:r>
              <a:rPr lang="en-US" dirty="0"/>
              <a:t>Sequence Diagram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53FA5C0-9464-8D4E-8A19-A706AEEB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323" y="2371848"/>
            <a:ext cx="8313563" cy="401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961D5-4CA2-0C4E-BD00-5B11412D9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CE7A056-1107-7644-AE02-7D732BB4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4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2C58-C21D-7444-AAC1-F749CC52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730249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Example(continued..)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1480-A74E-0E41-A877-282F514E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900" cy="460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AF974-3F07-3344-B463-248D7C699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9AEE354-DF6B-7B4B-95CB-7DE25A6C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12084426-744F-504B-BCEE-A421729C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5999"/>
            <a:ext cx="7142037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77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2C58-C21D-7444-AAC1-F749CC52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175"/>
            <a:ext cx="5422900" cy="12477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Example(continued..)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1480-A74E-0E41-A877-282F514E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0" y="1914525"/>
            <a:ext cx="4813300" cy="841375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E5F1094-A42B-034B-B4F2-D6FFD279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88" y="1206500"/>
            <a:ext cx="4991712" cy="530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A74C5-3AB7-284D-83E7-68F283453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A41A7FC-ADB7-C94D-A7AC-689E6D15D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49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CF8CA-31BD-C14A-8E48-909D2AA0C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8037"/>
            <a:ext cx="10515600" cy="1325563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C9FC6-6964-2146-950E-B529D5E4C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class diagram in the UML is a type of static structure diagram that describes the structure of a system by showing the system’s classes, their attributes, operations (or methods), and the relationships among objects.</a:t>
            </a:r>
          </a:p>
          <a:p>
            <a:r>
              <a:rPr lang="en-US" dirty="0"/>
              <a:t>The class diagram is the main building block of </a:t>
            </a:r>
            <a:r>
              <a:rPr lang="en-US" dirty="0">
                <a:hlinkClick r:id="rId2" tooltip="Object-oriented programm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object-oriented</a:t>
            </a:r>
            <a:r>
              <a:rPr lang="en-US" dirty="0"/>
              <a:t> modeling. It is used for general </a:t>
            </a:r>
            <a:r>
              <a:rPr lang="en-US" dirty="0">
                <a:hlinkClick r:id="rId3" tooltip="Conceptual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conceptual modeling</a:t>
            </a:r>
            <a:r>
              <a:rPr lang="en-US" dirty="0"/>
              <a:t> of the structure of the application, and for detailed modeling translating the models into </a:t>
            </a:r>
            <a:r>
              <a:rPr lang="en-US" dirty="0">
                <a:hlinkClick r:id="rId4" tooltip="Programming c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code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19FC0-0129-2649-9D3B-CBD7CDD85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86BF494-34BC-224B-A7BB-6C4A02122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28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2CC2-74AB-544A-ADEC-BB869B29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474"/>
            <a:ext cx="10515600" cy="1325563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0B2E-E921-EF43-AEFE-A0065E619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relationships in the Class Diagram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B10A16-105D-2243-A3D5-189D024E2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2559844"/>
            <a:ext cx="3898900" cy="288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6A963-3469-E447-BFF8-20114279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62BCE4-13DD-3F4C-8213-F738A29EF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0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AE8C-D162-CD4D-B0D1-8B347637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6383"/>
            <a:ext cx="10515600" cy="1325563"/>
          </a:xfrm>
        </p:spPr>
        <p:txBody>
          <a:bodyPr/>
          <a:lstStyle/>
          <a:p>
            <a:r>
              <a:rPr lang="en-US" dirty="0"/>
              <a:t>Quiz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E6F67-A60D-C44F-9827-2BA8F1321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do a little quiz..</a:t>
            </a:r>
          </a:p>
          <a:p>
            <a:pPr marL="0" indent="0">
              <a:buNone/>
            </a:pPr>
            <a:r>
              <a:rPr lang="en-US" dirty="0"/>
              <a:t>Please use the UML Designer to draw a diagram about the two types people which include professor and students in the school.</a:t>
            </a:r>
          </a:p>
          <a:p>
            <a:pPr marL="0" indent="0">
              <a:buNone/>
            </a:pPr>
            <a:r>
              <a:rPr lang="en-US" dirty="0"/>
              <a:t>Key words: Person, Professor and students.</a:t>
            </a:r>
          </a:p>
          <a:p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01A73C-03FA-A343-914D-D40EE98B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F45BC-3CF5-DD43-9198-C389EB233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7" y="139700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455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2C58-C21D-7444-AAC1-F749CC52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2200"/>
            <a:ext cx="10515600" cy="1009651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1480-A74E-0E41-A877-282F514E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7299"/>
            <a:ext cx="10515600" cy="36496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https://www.youtube.com/watch?v=kbHKcSNlr5I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u="sng" dirty="0">
                <a:solidFill>
                  <a:schemeClr val="accent1"/>
                </a:solidFill>
                <a:hlinkClick r:id="rId3"/>
              </a:rPr>
              <a:t>http://www.umldesigner.org/tutorials/tuto-getting-started.html</a:t>
            </a:r>
            <a:endParaRPr lang="en-US" u="sng" dirty="0">
              <a:solidFill>
                <a:schemeClr val="accent1"/>
              </a:solidFill>
            </a:endParaRPr>
          </a:p>
          <a:p>
            <a:r>
              <a:rPr lang="en-US" dirty="0">
                <a:hlinkClick r:id="rId4"/>
              </a:rPr>
              <a:t>https://en.wikipedia.org/wiki/</a:t>
            </a:r>
            <a:r>
              <a:rPr lang="en-US">
                <a:hlinkClick r:id="rId4"/>
              </a:rPr>
              <a:t>Class_diagram</a:t>
            </a:r>
            <a:endParaRPr lang="en-US" u="sng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CF2A3-F930-3547-BE40-5F8BAA2C3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1CD2F74-1CD2-084F-B23A-4501067D9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2D9B6-976D-E249-A141-1CEE5C69A5D2}"/>
              </a:ext>
            </a:extLst>
          </p:cNvPr>
          <p:cNvSpPr txBox="1"/>
          <p:nvPr/>
        </p:nvSpPr>
        <p:spPr>
          <a:xfrm>
            <a:off x="10861589" y="3225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1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A49C-B18B-7240-B819-E606922F9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08541" cy="76797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  <a:r>
              <a:rPr lang="en-US" sz="40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FF7C0-E6F5-9E41-8BE1-FBED9611B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0334"/>
            <a:ext cx="9144000" cy="2885303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the UML;</a:t>
            </a:r>
          </a:p>
          <a:p>
            <a:pPr marL="457200" indent="-457200" algn="l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Why we need UML;</a:t>
            </a:r>
          </a:p>
          <a:p>
            <a:pPr marL="457200" indent="-457200" algn="l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Example;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Download link: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http://www.umldesigner.org/download/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CFE80-BB78-C44F-ACDD-86D31BE4E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96" y="2595169"/>
            <a:ext cx="4947260" cy="2088292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6502D94-21F3-B946-B5AE-565DD130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FB50FB-5E0E-AA4B-8EEB-8187D0E99297}"/>
              </a:ext>
            </a:extLst>
          </p:cNvPr>
          <p:cNvSpPr txBox="1"/>
          <p:nvPr/>
        </p:nvSpPr>
        <p:spPr>
          <a:xfrm>
            <a:off x="9712411" y="543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DBA1525-9DB3-8B40-BB0D-5CE876A74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2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13CB9-6F83-D442-86CF-29D5C3FA7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979" y="1989437"/>
            <a:ext cx="10661822" cy="390468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UML, standard for Unified Modeling Language. It is a standardized modeling language consisting of a complete set of diagrams. UML is an important part of developing object-oriented software. UML mainly uses graphical symbols to represent the design of a software project, and using UML can help project teams communicate, explore potential designs, and validate the architectural design of the software.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27874-1F61-1741-8C04-F2F7187DDD49}"/>
              </a:ext>
            </a:extLst>
          </p:cNvPr>
          <p:cNvSpPr txBox="1"/>
          <p:nvPr/>
        </p:nvSpPr>
        <p:spPr>
          <a:xfrm>
            <a:off x="2323070" y="1136822"/>
            <a:ext cx="6969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What is the UML</a:t>
            </a:r>
          </a:p>
          <a:p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A74F51B5-CDF7-5F40-AF46-866F589E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72FFA1D-F201-8549-AE42-FE262613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788A-7289-4F45-A0AD-90D5E283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411" y="1193029"/>
            <a:ext cx="10698892" cy="124125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Why We Need UML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5A4A-33A6-5446-A422-890232B40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616" y="2434282"/>
            <a:ext cx="10486768" cy="3539610"/>
          </a:xfrm>
        </p:spPr>
        <p:txBody>
          <a:bodyPr/>
          <a:lstStyle/>
          <a:p>
            <a:r>
              <a:rPr lang="en-US" dirty="0"/>
              <a:t>Writing software is like building a house. The more complex the system is, the more important the communication between the engineers who are involved in the project. UML is applied to the solution of object-oriented problems. UML provides a common language for software design among analysts, designers, and programmers.</a:t>
            </a:r>
            <a:r>
              <a:rPr lang="zh-CN" altLang="en-US" dirty="0"/>
              <a:t> </a:t>
            </a:r>
            <a:r>
              <a:rPr lang="en-US" altLang="zh-CN" dirty="0"/>
              <a:t>The fundamental principles of object-oriented problem-solving -- starting with building models. 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489CD2A-4C78-734C-8D8D-F9782613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33CB4B4-F477-1540-9EA1-510BBACE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8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191FB-5199-0941-9C30-B1B5D353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24" y="1180672"/>
            <a:ext cx="10687004" cy="952500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BCEFD-F2AB-C340-90E5-D91D3199B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4" y="2125362"/>
            <a:ext cx="11172867" cy="4337222"/>
          </a:xfrm>
        </p:spPr>
        <p:txBody>
          <a:bodyPr/>
          <a:lstStyle/>
          <a:p>
            <a:r>
              <a:rPr lang="en-US" sz="2400" dirty="0"/>
              <a:t> Software Name: UML Designer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http://www.umldesigner.org/download/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free!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836A2-0AF9-9245-A16C-696CF8DE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9E3C390-7A93-754C-A2FA-2801C8902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DA8C45-295D-A647-841D-35243FB19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735" y="2304533"/>
            <a:ext cx="5611856" cy="36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C048-55F1-4E44-8558-B1011AD3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2200"/>
            <a:ext cx="10515600" cy="1033805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Example(continued..)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C3DB7-6417-6646-AD1F-9D8F5DC3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0025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E72F683-5606-FF4C-845A-8632227E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C6D5EA1-0A59-6C42-BDFB-627D1318D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5175"/>
            <a:ext cx="10515600" cy="3871787"/>
          </a:xfrm>
        </p:spPr>
        <p:txBody>
          <a:bodyPr/>
          <a:lstStyle/>
          <a:p>
            <a:r>
              <a:rPr lang="en-US" dirty="0"/>
              <a:t>How to start a UML diagram?</a:t>
            </a:r>
          </a:p>
          <a:p>
            <a:pPr marL="0" indent="0">
              <a:buNone/>
            </a:pPr>
            <a:r>
              <a:rPr lang="en-US" dirty="0"/>
              <a:t>1.Click on file, find the “New”,</a:t>
            </a:r>
          </a:p>
          <a:p>
            <a:pPr marL="0" indent="0">
              <a:buNone/>
            </a:pPr>
            <a:r>
              <a:rPr lang="en-US" dirty="0"/>
              <a:t>then click on “Example”.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1D41F3D-A5F6-4144-9549-7D59430B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53" y="2305175"/>
            <a:ext cx="5802055" cy="369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7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A4CB-DA92-3940-A336-D1D06F5C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52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Example(continued..)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FB4E66-5421-BC4C-89E2-03FCFC4F4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360" y="2712098"/>
            <a:ext cx="5001805" cy="37807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D1E41-8EB7-CB4E-8B16-092DFBD82353}"/>
              </a:ext>
            </a:extLst>
          </p:cNvPr>
          <p:cNvSpPr txBox="1"/>
          <p:nvPr/>
        </p:nvSpPr>
        <p:spPr>
          <a:xfrm>
            <a:off x="1037360" y="1504055"/>
            <a:ext cx="10664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Find the Travel Agency UML </a:t>
            </a:r>
          </a:p>
          <a:p>
            <a:r>
              <a:rPr lang="en-US" sz="2800" dirty="0"/>
              <a:t>3.Click on ”Finish” to create the project.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70714C-6742-774C-9AA9-402D18EA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589" y="2712098"/>
            <a:ext cx="5001806" cy="3774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B053D3-DA95-F44E-B23E-D45B8370B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7" y="214979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A2F4A6-0BA5-FF43-92F1-6A4CC4ECD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6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2C58-C21D-7444-AAC1-F749CC52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627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Example(continued..)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122292-0566-584D-AD7C-933DE101D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089" y="2835008"/>
            <a:ext cx="4550484" cy="3386304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B520C2-8716-0144-9D26-C59EA74023EB}"/>
              </a:ext>
            </a:extLst>
          </p:cNvPr>
          <p:cNvSpPr txBox="1"/>
          <p:nvPr/>
        </p:nvSpPr>
        <p:spPr>
          <a:xfrm>
            <a:off x="920089" y="1647295"/>
            <a:ext cx="10020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4.Go back to the home page.</a:t>
            </a:r>
          </a:p>
          <a:p>
            <a:r>
              <a:rPr lang="en-US" sz="2800" dirty="0"/>
              <a:t>5.Select ”New” to  find the “UML Model”.</a:t>
            </a:r>
          </a:p>
          <a:p>
            <a:endParaRPr lang="en-US" dirty="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5AAA06F-AB85-4F4F-ABDB-EFD5563B0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31" y="2813399"/>
            <a:ext cx="4466296" cy="34088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9B371C-9B3A-A643-8C60-53FA7BB5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7" y="168082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635B758C-82E0-924F-8454-8E692C1E8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1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2C58-C21D-7444-AAC1-F749CC52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83" y="774684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Example(continued..)</a:t>
            </a:r>
            <a:endParaRPr lang="en-US" dirty="0"/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AE4837-3A8D-2749-AECD-F271E0D34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672" y="2881262"/>
            <a:ext cx="3508156" cy="3584121"/>
          </a:xfr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510006-0215-4448-BFA7-13ACA514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1262"/>
            <a:ext cx="4778828" cy="3584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DA192C-E4BE-2249-B894-353E96B4E44F}"/>
              </a:ext>
            </a:extLst>
          </p:cNvPr>
          <p:cNvSpPr txBox="1"/>
          <p:nvPr/>
        </p:nvSpPr>
        <p:spPr>
          <a:xfrm>
            <a:off x="936717" y="1690688"/>
            <a:ext cx="70882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6.After created a UML model(named ”</a:t>
            </a:r>
            <a:r>
              <a:rPr lang="en-US" sz="2800" dirty="0" err="1"/>
              <a:t>my.uml</a:t>
            </a:r>
            <a:r>
              <a:rPr lang="en-US" sz="2800" dirty="0"/>
              <a:t>”)</a:t>
            </a:r>
          </a:p>
          <a:p>
            <a:r>
              <a:rPr lang="en-US" sz="2800" dirty="0"/>
              <a:t>7.Choose a new representation from the list.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26FC40-FD97-F441-B331-96F9B477B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7" y="131848"/>
            <a:ext cx="952486" cy="71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17BA143B-BCB6-F949-BEFC-3E609D76F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491" y="139700"/>
            <a:ext cx="3340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74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619</Words>
  <Application>Microsoft Macintosh PowerPoint</Application>
  <PresentationFormat>Widescreen</PresentationFormat>
  <Paragraphs>71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</vt:lpstr>
      <vt:lpstr>Calibri</vt:lpstr>
      <vt:lpstr>Calibri Light</vt:lpstr>
      <vt:lpstr>Office Theme</vt:lpstr>
      <vt:lpstr>UML-2020-01-30</vt:lpstr>
      <vt:lpstr>UML </vt:lpstr>
      <vt:lpstr>PowerPoint Presentation</vt:lpstr>
      <vt:lpstr>Why We Need UML </vt:lpstr>
      <vt:lpstr>Example</vt:lpstr>
      <vt:lpstr>Example(continued..)</vt:lpstr>
      <vt:lpstr>Example(continued..)</vt:lpstr>
      <vt:lpstr>Example(continued..)</vt:lpstr>
      <vt:lpstr>Example(continued..)</vt:lpstr>
      <vt:lpstr>Example(continued..)</vt:lpstr>
      <vt:lpstr>Example(continued..)</vt:lpstr>
      <vt:lpstr>Example(continued..)</vt:lpstr>
      <vt:lpstr>Example(continued..)</vt:lpstr>
      <vt:lpstr>Example(continued..)</vt:lpstr>
      <vt:lpstr>Example(continued..)</vt:lpstr>
      <vt:lpstr>Class Diagram</vt:lpstr>
      <vt:lpstr>Class Diagram</vt:lpstr>
      <vt:lpstr>Quiz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</dc:title>
  <dc:creator>YangXueli</dc:creator>
  <cp:lastModifiedBy>YangXueli</cp:lastModifiedBy>
  <cp:revision>19</cp:revision>
  <dcterms:created xsi:type="dcterms:W3CDTF">2020-01-30T21:47:00Z</dcterms:created>
  <dcterms:modified xsi:type="dcterms:W3CDTF">2020-02-12T18:25:56Z</dcterms:modified>
</cp:coreProperties>
</file>